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EE247-673C-4DC7-9398-04D001D314BC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4EAC6-4841-49DE-A17B-DA2C27824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Основной формой государственной</a:t>
            </a:r>
            <a:r>
              <a:rPr lang="ru-RU" baseline="0" dirty="0" smtClean="0"/>
              <a:t> итоговой аттестации по образовательным программам среднего общего образования (ГИА) является единый государственный экзамен –ЕГЭ.</a:t>
            </a:r>
          </a:p>
          <a:p>
            <a:r>
              <a:rPr lang="ru-RU" baseline="0" dirty="0" smtClean="0"/>
              <a:t>Для обучающихся с ограниченными возможностями здоровья, инвалидов и детей-инвалидов итоговая аттестация проводится в форме государственного выпускного экзамена(ГВЭ).</a:t>
            </a:r>
          </a:p>
          <a:p>
            <a:r>
              <a:rPr lang="ru-RU" baseline="0" dirty="0" smtClean="0"/>
              <a:t>Сроки  проведения и единое расписание проведения ЕГЭ определяет </a:t>
            </a:r>
            <a:r>
              <a:rPr lang="ru-RU" baseline="0" dirty="0" err="1" smtClean="0"/>
              <a:t>Минобрнауки</a:t>
            </a:r>
            <a:r>
              <a:rPr lang="ru-RU" baseline="0" dirty="0" smtClean="0"/>
              <a:t> России.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 ЕГЭ допускаются выпускники текущего года:</a:t>
            </a:r>
          </a:p>
          <a:p>
            <a:r>
              <a:rPr lang="ru-RU" dirty="0" smtClean="0"/>
              <a:t>- Не имеющие академической задолженности и в полном объеме выполнившие учебный план;</a:t>
            </a:r>
          </a:p>
          <a:p>
            <a:r>
              <a:rPr lang="ru-RU" dirty="0" smtClean="0"/>
              <a:t>-Успешно написавшие итоговое сочинение, которое будет проводиться</a:t>
            </a:r>
            <a:r>
              <a:rPr lang="ru-RU" baseline="0" dirty="0" smtClean="0"/>
              <a:t> 7 декабря 2016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 1 февраля в своей школе выпускник должен написать</a:t>
            </a:r>
            <a:r>
              <a:rPr lang="ru-RU" baseline="0" dirty="0" smtClean="0"/>
              <a:t> заявление, в котором указывает выбор учебных предметов, уровень ЕГЭ по математике и форма итоговой аттестации – ЕГЭ или ГВЭ (могут выбрать учащиеся с ОВЗ, инвалиды и дети-инвалиды)</a:t>
            </a:r>
          </a:p>
          <a:p>
            <a:r>
              <a:rPr lang="ru-RU" baseline="0" dirty="0" smtClean="0"/>
              <a:t>После 1 февраля выпускник может изменить (дополнить )перечень указанных в заявлении экзаменов только при наличии уважительных причин (болезнь или иные обстоятельства), подтвержденных документально. Для этого нужно обратиться в государственную экзаменационную комиссию не позднее, чем за 2 недели до начала соответствующих экзаменов.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Первым обязательным условием участия в ЕГЭ для выпускников текущего года является итоговое сочинение, которое оценивается</a:t>
            </a:r>
            <a:r>
              <a:rPr lang="ru-RU" baseline="0" dirty="0" smtClean="0"/>
              <a:t>  «зачет- незачет». Допуск к ЕГЭ возможен только после этого этапа!</a:t>
            </a:r>
          </a:p>
          <a:p>
            <a:r>
              <a:rPr lang="ru-RU" baseline="0" dirty="0" smtClean="0"/>
              <a:t>Для получения аттестата о среднем общем образовании выпускники сдают два обязательных предмета : русский язык и математику.</a:t>
            </a:r>
          </a:p>
          <a:p>
            <a:r>
              <a:rPr lang="ru-RU" baseline="0" dirty="0" smtClean="0"/>
              <a:t>Экзамен по математике делится на базовый и профильный уровни. Базовый  уровень необходим, чтобы получить аттестат и иметь возможность поступить в ВУЗ, где математика не является  вступительным экзаменом. Экзамен по математике профильного уровня сдают учащиеся , которые планируют поступление в ВУЗ, где математика внесена в перечень обязательных вступительных испытаний.</a:t>
            </a:r>
          </a:p>
          <a:p>
            <a:r>
              <a:rPr lang="ru-RU" baseline="0" dirty="0" smtClean="0"/>
              <a:t>Выпускники могут выбрать экзамен либо по базовой, либо по профильной математике или могут сдавать оба уровня.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Учащиеся</a:t>
            </a:r>
            <a:r>
              <a:rPr lang="ru-RU" baseline="0" dirty="0" smtClean="0"/>
              <a:t> могут выбрать и сдать любое количество предметов из списка. При выборе предметов нужно ориентироваться на планируемую специальность(направления подготовки) ВУЗа, куда собирается поступать выпускник.</a:t>
            </a:r>
          </a:p>
          <a:p>
            <a:r>
              <a:rPr lang="ru-RU" baseline="0" dirty="0" smtClean="0"/>
              <a:t>Перечень вступительных испытаний в вузах для всех специальностей (направлений подготовки) определяется приказом </a:t>
            </a:r>
            <a:r>
              <a:rPr lang="ru-RU" baseline="0" dirty="0" err="1" smtClean="0"/>
              <a:t>Минобрнауки</a:t>
            </a:r>
            <a:r>
              <a:rPr lang="ru-RU" baseline="0" dirty="0" smtClean="0"/>
              <a:t> России. Каждый ВУЗ выбирает предметы из этого перечня, которые должны представить в своих правилах приема и объявить до 1 октября 2016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выпускник получил на ЕГЭ неудовлетворительный результат</a:t>
            </a:r>
            <a:r>
              <a:rPr lang="ru-RU" baseline="0" dirty="0" smtClean="0"/>
              <a:t> по одному из обязательных  учебных предметов (русский язык или математика), то он повторно допускается к сдаче экзаменов по соответствующему учебному  предмету в текущем году в дополнительные сроки.</a:t>
            </a:r>
          </a:p>
          <a:p>
            <a:r>
              <a:rPr lang="ru-RU" baseline="0" dirty="0" smtClean="0"/>
              <a:t>Школьники, получившие повторно неудовлетворительный результат по одному из этих предметов в дополнительные сроки, могут пересдать ЕГЭ по этому предмету не ранее 1 сентября текущего года.</a:t>
            </a:r>
          </a:p>
          <a:p>
            <a:r>
              <a:rPr lang="ru-RU" baseline="0" dirty="0" smtClean="0"/>
              <a:t>Предметы по выбору в текущем году не пересдаются.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4EAC6-4841-49DE-A17B-DA2C27824B1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" TargetMode="External"/><Relationship Id="rId2" Type="http://schemas.openxmlformats.org/officeDocument/2006/relationships/hyperlink" Target="http://ege.edu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17658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Единый </a:t>
            </a:r>
            <a:br>
              <a:rPr lang="ru-RU" dirty="0" smtClean="0"/>
            </a:br>
            <a:r>
              <a:rPr lang="ru-RU" dirty="0" smtClean="0"/>
              <a:t>Государственный </a:t>
            </a:r>
            <a:br>
              <a:rPr lang="ru-RU" dirty="0" smtClean="0"/>
            </a:br>
            <a:r>
              <a:rPr lang="ru-RU" dirty="0" smtClean="0"/>
              <a:t>Экзамен - 2017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34475"/>
          </a:xfrm>
        </p:spPr>
        <p:txBody>
          <a:bodyPr/>
          <a:lstStyle/>
          <a:p>
            <a:pPr algn="just"/>
            <a:r>
              <a:rPr lang="ru-RU" dirty="0" smtClean="0"/>
              <a:t>Подается участником в день экзамена не покидая ППЭ.</a:t>
            </a:r>
          </a:p>
          <a:p>
            <a:pPr algn="just"/>
            <a:r>
              <a:rPr lang="ru-RU" dirty="0" smtClean="0"/>
              <a:t>Рассматривается конфликтной комиссией не более 2х дней</a:t>
            </a:r>
          </a:p>
          <a:p>
            <a:pPr algn="just"/>
            <a:r>
              <a:rPr lang="ru-RU" dirty="0" smtClean="0"/>
              <a:t>При удовлетворении апелляции результат ЕГЭ аннулируется, пересдача предусмотрена в резервный день по расписанию.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Апелляция о нарушении установленного порядка проведения ЕГЭ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Русский язык – 24 балла (по 100-балльной шкале),</a:t>
            </a:r>
          </a:p>
          <a:p>
            <a:r>
              <a:rPr lang="ru-RU" dirty="0" smtClean="0"/>
              <a:t>Математика базового уровня- 3 балла( по 5-балльной шкале),</a:t>
            </a:r>
          </a:p>
          <a:p>
            <a:r>
              <a:rPr lang="ru-RU" dirty="0" smtClean="0"/>
              <a:t>Математика профильного уровня – 27 баллов (по 100-балльной шкале).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Минимальное количество баллов ЕГЭ для получения аттестата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400"/>
                <a:gridCol w="49720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баллов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(профильный уровень)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Информатика и ИКТ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Иностранный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Обществознание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Минимальное количество баллов ЕГЭ для поступления в ВУЗ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 неудовлетворительном результате по одному из обязательных предметов, повторно допускается пересдача в дополнительные сроки в текущем году.</a:t>
            </a:r>
          </a:p>
          <a:p>
            <a:r>
              <a:rPr lang="ru-RU" dirty="0" smtClean="0"/>
              <a:t>При неудовлетворительном результате по одному из обязательных предметов  в дополнительные сроки допускается пересдача не ранее 1 сентября  текущего  года.</a:t>
            </a:r>
          </a:p>
          <a:p>
            <a:r>
              <a:rPr lang="ru-RU" dirty="0" smtClean="0"/>
              <a:t>Предметы по выбору в текущем году не пересдаются.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Повторная сдача ЕГЭ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Апелляция о несогласии с результатами ЕГЭ подается в течение 2х рабочих дней после официального объявления результатов экзамена.</a:t>
            </a:r>
          </a:p>
          <a:p>
            <a:r>
              <a:rPr lang="ru-RU" dirty="0" smtClean="0"/>
              <a:t>Конфликтная комиссия рассматривает апелляцию не более 4х дней с момента ее подачи.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Апелляция о несогласии с результатами ЕГЭ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Отклонение апелляции и сохранение выставленных баллов;</a:t>
            </a:r>
          </a:p>
          <a:p>
            <a:r>
              <a:rPr lang="ru-RU" dirty="0" smtClean="0"/>
              <a:t>Удовлетворение апелляции и выставление других баллов (в сторону увеличения или в сторону уменьшения первоначального результата)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 рассмотрения апелляции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Информационный портал ЕГЭ  </a:t>
            </a:r>
            <a:r>
              <a:rPr lang="en-US" u="sng" dirty="0" smtClean="0">
                <a:hlinkClick r:id="rId2"/>
              </a:rPr>
              <a:t>http://ege.edu.ru</a:t>
            </a:r>
            <a:endParaRPr lang="en-US" u="sng" dirty="0" smtClean="0"/>
          </a:p>
          <a:p>
            <a:r>
              <a:rPr lang="ru-RU" dirty="0" smtClean="0"/>
              <a:t>Официальный  сайт </a:t>
            </a:r>
            <a:r>
              <a:rPr lang="ru-RU" dirty="0" err="1" smtClean="0"/>
              <a:t>Рособрнадзора</a:t>
            </a:r>
            <a:r>
              <a:rPr lang="ru-RU" dirty="0" smtClean="0"/>
              <a:t> </a:t>
            </a:r>
            <a:r>
              <a:rPr lang="ru-RU" dirty="0" smtClean="0">
                <a:hlinkClick r:id="rId3"/>
              </a:rPr>
              <a:t> </a:t>
            </a:r>
            <a:r>
              <a:rPr lang="ru-RU" u="sng" dirty="0" smtClean="0">
                <a:hlinkClick r:id="rId3"/>
              </a:rPr>
              <a:t> </a:t>
            </a:r>
            <a:r>
              <a:rPr lang="en-US" u="sng" dirty="0" smtClean="0">
                <a:hlinkClick r:id="rId3"/>
              </a:rPr>
              <a:t>http://obrnadzor.gov.ru/</a:t>
            </a:r>
            <a:endParaRPr lang="en-US" u="sng" dirty="0" smtClean="0"/>
          </a:p>
          <a:p>
            <a:r>
              <a:rPr lang="ru-RU" dirty="0" smtClean="0"/>
              <a:t>Официальный  сайт </a:t>
            </a:r>
            <a:r>
              <a:rPr lang="ru-RU" dirty="0" err="1" smtClean="0"/>
              <a:t>Минобрнауки</a:t>
            </a:r>
            <a:r>
              <a:rPr lang="ru-RU" dirty="0" smtClean="0"/>
              <a:t>  России  </a:t>
            </a:r>
            <a:r>
              <a:rPr lang="en-US" u="sng" dirty="0" smtClean="0">
                <a:solidFill>
                  <a:srgbClr val="FFC000"/>
                </a:solidFill>
              </a:rPr>
              <a:t>http://</a:t>
            </a:r>
            <a:r>
              <a:rPr lang="ru-RU" u="sng" dirty="0" err="1" smtClean="0">
                <a:solidFill>
                  <a:srgbClr val="FFC000"/>
                </a:solidFill>
              </a:rPr>
              <a:t>минобрнауки.рф</a:t>
            </a:r>
            <a:r>
              <a:rPr lang="ru-RU" u="sng" dirty="0" smtClean="0">
                <a:solidFill>
                  <a:srgbClr val="FFC000"/>
                </a:solidFill>
              </a:rPr>
              <a:t>/</a:t>
            </a:r>
            <a:endParaRPr lang="en-US" u="sng" dirty="0" smtClean="0">
              <a:solidFill>
                <a:srgbClr val="FFC000"/>
              </a:solidFill>
            </a:endParaRPr>
          </a:p>
          <a:p>
            <a:r>
              <a:rPr lang="ru-RU" dirty="0" smtClean="0"/>
              <a:t>Открытый  банк заданий ЕГЭ </a:t>
            </a:r>
            <a:r>
              <a:rPr lang="en-US" u="sng" dirty="0" smtClean="0">
                <a:solidFill>
                  <a:srgbClr val="FFC000"/>
                </a:solidFill>
              </a:rPr>
              <a:t>http://www.fipi.ru/content/otkrytyy-bank-zadaniy-ege</a:t>
            </a:r>
            <a:endParaRPr lang="ru-RU" u="sng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Официальная информация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Образовательная организация обязана информировать обучающихся и их родителей:</a:t>
            </a:r>
          </a:p>
          <a:p>
            <a:r>
              <a:rPr lang="ru-RU" dirty="0" smtClean="0"/>
              <a:t>О сроках, месте и порядке подачи заявлений на прохождение ЕГЭ</a:t>
            </a:r>
          </a:p>
          <a:p>
            <a:r>
              <a:rPr lang="ru-RU" dirty="0" smtClean="0"/>
              <a:t>О порядке проведения ЕГЭ</a:t>
            </a:r>
          </a:p>
          <a:p>
            <a:r>
              <a:rPr lang="ru-RU" dirty="0" smtClean="0"/>
              <a:t>Основания для удаления с экзамена, изменения и аннулирования результата ЕГЭ</a:t>
            </a:r>
          </a:p>
          <a:p>
            <a:r>
              <a:rPr lang="ru-RU" dirty="0" smtClean="0"/>
              <a:t>О наличии в ППЭ системы видеонаблюдения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Образовательная организация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 порядке подачи и рассмотрения апелляций</a:t>
            </a:r>
          </a:p>
          <a:p>
            <a:r>
              <a:rPr lang="ru-RU" dirty="0" smtClean="0"/>
              <a:t>О времени и месте ознакомления с результатами ЕГЭ</a:t>
            </a:r>
          </a:p>
          <a:p>
            <a:r>
              <a:rPr lang="ru-RU" dirty="0" smtClean="0"/>
              <a:t>О результатах ЕГЭ</a:t>
            </a:r>
          </a:p>
          <a:p>
            <a:endParaRPr lang="ru-RU" dirty="0" smtClean="0"/>
          </a:p>
          <a:p>
            <a:pPr>
              <a:buNone/>
            </a:pPr>
            <a:r>
              <a:rPr lang="ru-RU" u="sng" dirty="0" smtClean="0"/>
              <a:t>Информация о ЕГЭ в обязательном порядке должна быть размещена на сайте школы!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Образовательная организация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Оценить свои возможности</a:t>
            </a:r>
          </a:p>
          <a:p>
            <a:r>
              <a:rPr lang="ru-RU" dirty="0" smtClean="0"/>
              <a:t>Скорректировать свои ожидания</a:t>
            </a:r>
          </a:p>
          <a:p>
            <a:r>
              <a:rPr lang="ru-RU" dirty="0" smtClean="0"/>
              <a:t>Выбрать количество ВУЗов и  направления  обучения</a:t>
            </a:r>
          </a:p>
          <a:p>
            <a:r>
              <a:rPr lang="ru-RU" dirty="0" smtClean="0"/>
              <a:t>Посетить День открытых дверей ВУЗа</a:t>
            </a:r>
          </a:p>
          <a:p>
            <a:r>
              <a:rPr lang="ru-RU" dirty="0" smtClean="0"/>
              <a:t>Определить цель поступления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 выбрать ВУЗ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ЕГЭ – основная форма ГИА по образовательным программам среднего общего образования</a:t>
            </a:r>
          </a:p>
          <a:p>
            <a:r>
              <a:rPr lang="ru-RU" dirty="0" smtClean="0"/>
              <a:t>ГВЭ – форма  ГИА для обучающихся с ОВЗ, инвалидов и детей-инвалидов</a:t>
            </a:r>
          </a:p>
          <a:p>
            <a:r>
              <a:rPr lang="ru-RU" dirty="0" smtClean="0"/>
              <a:t>Единое расписание проведения ЕГЭ/ГВЭ определяет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Общая информация о ЕГЭ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14908"/>
          </a:xfrm>
        </p:spPr>
        <p:txBody>
          <a:bodyPr/>
          <a:lstStyle/>
          <a:p>
            <a:pPr algn="ctr"/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8(843)294-95-06</a:t>
            </a:r>
          </a:p>
          <a:p>
            <a:pPr algn="ctr">
              <a:buNone/>
            </a:pPr>
            <a:r>
              <a:rPr lang="ru-RU" dirty="0" smtClean="0"/>
              <a:t>Отдел общего образования итоговой аттестации обучающихся МО и Н РТ</a:t>
            </a:r>
          </a:p>
          <a:p>
            <a:pPr algn="ctr"/>
            <a:endParaRPr lang="ru-RU" dirty="0" smtClean="0"/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8(843)237-74-84</a:t>
            </a:r>
          </a:p>
          <a:p>
            <a:pPr algn="ctr">
              <a:buNone/>
            </a:pPr>
            <a:r>
              <a:rPr lang="ru-RU" dirty="0" smtClean="0"/>
              <a:t>Департамент надзора и контроля в сфере образования МО и Н РТ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Телефоны «горячей линии» на период  подготовки и проведения ГИА в 2016-2017 </a:t>
            </a:r>
            <a:r>
              <a:rPr lang="ru-RU" sz="2800" dirty="0" err="1" smtClean="0"/>
              <a:t>уч.году</a:t>
            </a:r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С 9.00 часов до 18.00 часов</a:t>
            </a:r>
          </a:p>
          <a:p>
            <a:pPr algn="ctr">
              <a:buNone/>
            </a:pPr>
            <a:r>
              <a:rPr lang="ru-RU" sz="3200" dirty="0" smtClean="0"/>
              <a:t>понедельник – пятница</a:t>
            </a:r>
          </a:p>
          <a:p>
            <a:pPr algn="ctr"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2800" dirty="0" smtClean="0"/>
              <a:t> ( за исключением нерабочих праздничных дней)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Режим работы телефонов  «горячей линии» МО и Н РТ</a:t>
            </a:r>
            <a:endParaRPr lang="ru-RU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8(84341)2-41-92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/>
              <a:t>Отдел образования Алексеевского муниципального район РТ</a:t>
            </a:r>
          </a:p>
          <a:p>
            <a:pPr algn="ctr"/>
            <a:r>
              <a:rPr lang="ru-RU" dirty="0" smtClean="0"/>
              <a:t>Режим работы: с 8.00 часов до 17.00 часов</a:t>
            </a:r>
          </a:p>
          <a:p>
            <a:pPr algn="ctr">
              <a:buNone/>
            </a:pPr>
            <a:r>
              <a:rPr lang="ru-RU" sz="2800" dirty="0" smtClean="0"/>
              <a:t>понедельник – </a:t>
            </a:r>
            <a:r>
              <a:rPr lang="ru-RU" sz="2800" dirty="0" smtClean="0"/>
              <a:t>пятница</a:t>
            </a:r>
            <a:endParaRPr lang="ru-RU" sz="2800" dirty="0" smtClean="0"/>
          </a:p>
          <a:p>
            <a:pPr algn="ctr"/>
            <a:r>
              <a:rPr lang="ru-RU" sz="2400" dirty="0" smtClean="0"/>
              <a:t> ( за исключением нерабочих праздничных дней)</a:t>
            </a:r>
          </a:p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Муниципальный  телефон  «горячей линии» </a:t>
            </a:r>
            <a:r>
              <a:rPr lang="ru-RU" sz="2800" dirty="0" smtClean="0"/>
              <a:t>на период  подготовки и проведения ГИА в 2016-2017 </a:t>
            </a:r>
            <a:r>
              <a:rPr lang="ru-RU" sz="2800" dirty="0" err="1" smtClean="0"/>
              <a:t>уч.году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  ЕГЭ допускаются выпускники текущего года:</a:t>
            </a:r>
          </a:p>
          <a:p>
            <a:r>
              <a:rPr lang="ru-RU" dirty="0" smtClean="0"/>
              <a:t>- не имеющие академической задолженности и в полном объеме выполнившие учебный план</a:t>
            </a:r>
          </a:p>
          <a:p>
            <a:r>
              <a:rPr lang="ru-RU" dirty="0" smtClean="0"/>
              <a:t>- успешно написавшие итоговое сочинение (7 декабря 2016 года)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Участники ЕГЭ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Срок подачи заявлений – до 1 февраля 2017 года</a:t>
            </a:r>
          </a:p>
          <a:p>
            <a:pPr>
              <a:buNone/>
            </a:pPr>
            <a:r>
              <a:rPr lang="ru-RU" dirty="0" smtClean="0"/>
              <a:t>Содержание заявления:</a:t>
            </a:r>
          </a:p>
          <a:p>
            <a:r>
              <a:rPr lang="ru-RU" dirty="0" smtClean="0"/>
              <a:t>- выбор учебных предметов</a:t>
            </a:r>
          </a:p>
          <a:p>
            <a:r>
              <a:rPr lang="ru-RU" dirty="0" smtClean="0"/>
              <a:t>-уровень ЕГЭ по математике (базовый, профильный)</a:t>
            </a:r>
          </a:p>
          <a:p>
            <a:r>
              <a:rPr lang="ru-RU" dirty="0" smtClean="0"/>
              <a:t>-форма итоговой аттестации: ЕГЭ или ГВЭ (лица с ОВЗ, инвалиды, дети-инвалиды)</a:t>
            </a:r>
          </a:p>
          <a:p>
            <a:pPr>
              <a:buNone/>
            </a:pPr>
            <a:r>
              <a:rPr lang="ru-RU" dirty="0" smtClean="0"/>
              <a:t>После 1 февраля допускается изменение указанных экзаменов по уважительным причинам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Подача заявления для участия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Итоговое сочинение (зачет-незачет)</a:t>
            </a:r>
          </a:p>
          <a:p>
            <a:r>
              <a:rPr lang="ru-RU" dirty="0" smtClean="0"/>
              <a:t>Обязательные предметы:</a:t>
            </a:r>
          </a:p>
          <a:p>
            <a:r>
              <a:rPr lang="ru-RU" dirty="0" smtClean="0"/>
              <a:t>- русский язык</a:t>
            </a:r>
          </a:p>
          <a:p>
            <a:r>
              <a:rPr lang="ru-RU" dirty="0" smtClean="0"/>
              <a:t>- математика  (базовый уровень –для получения аттестата ; профильный уровень –для поступления в ВУЗы)</a:t>
            </a:r>
          </a:p>
          <a:p>
            <a:pPr>
              <a:buNone/>
            </a:pPr>
            <a:r>
              <a:rPr lang="ru-RU" dirty="0" smtClean="0"/>
              <a:t>Выпускники могут выбрать один из уровней или оба одновременно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Предметы ЕГЭ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Обществознание</a:t>
            </a:r>
          </a:p>
          <a:p>
            <a:r>
              <a:rPr lang="ru-RU" dirty="0" smtClean="0"/>
              <a:t>Физика</a:t>
            </a:r>
          </a:p>
          <a:p>
            <a:r>
              <a:rPr lang="ru-RU" dirty="0" smtClean="0"/>
              <a:t>Химия</a:t>
            </a:r>
          </a:p>
          <a:p>
            <a:r>
              <a:rPr lang="ru-RU" dirty="0" smtClean="0"/>
              <a:t>Биология</a:t>
            </a:r>
          </a:p>
          <a:p>
            <a:r>
              <a:rPr lang="ru-RU" dirty="0" smtClean="0"/>
              <a:t>История</a:t>
            </a:r>
          </a:p>
          <a:p>
            <a:r>
              <a:rPr lang="ru-RU" dirty="0" smtClean="0"/>
              <a:t>Литература</a:t>
            </a:r>
          </a:p>
          <a:p>
            <a:r>
              <a:rPr lang="ru-RU" dirty="0" smtClean="0"/>
              <a:t>Информатика и ИКТ</a:t>
            </a:r>
          </a:p>
          <a:p>
            <a:r>
              <a:rPr lang="ru-RU" dirty="0" smtClean="0"/>
              <a:t>География</a:t>
            </a:r>
          </a:p>
          <a:p>
            <a:r>
              <a:rPr lang="ru-RU" dirty="0" smtClean="0"/>
              <a:t>Иностранный язык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Предметы по выбору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376"/>
                <a:gridCol w="5188024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Предметы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Продолжительность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Математика, физика, информатика и ИКТ, литература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 часа 55 минут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Русский язык, обществознание, история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 часа</a:t>
                      </a:r>
                      <a:r>
                        <a:rPr lang="ru-RU" sz="2400" baseline="0" dirty="0" smtClean="0"/>
                        <a:t> 30 минут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Биология, география, химия, иностранный язык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 часа 00 минут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Продолжительность экзаменов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Гелевая</a:t>
            </a:r>
            <a:r>
              <a:rPr lang="ru-RU" dirty="0" smtClean="0"/>
              <a:t> ручка с чернилами черного цвета.</a:t>
            </a:r>
          </a:p>
          <a:p>
            <a:r>
              <a:rPr lang="ru-RU" dirty="0" smtClean="0"/>
              <a:t>На математике – линейка.</a:t>
            </a:r>
          </a:p>
          <a:p>
            <a:r>
              <a:rPr lang="ru-RU" dirty="0" smtClean="0"/>
              <a:t>На химии – непрограммируемый калькулятор</a:t>
            </a:r>
          </a:p>
          <a:p>
            <a:r>
              <a:rPr lang="ru-RU" dirty="0" smtClean="0"/>
              <a:t>На физике - непрограммируемый калькулятор и линейка.</a:t>
            </a:r>
          </a:p>
          <a:p>
            <a:r>
              <a:rPr lang="ru-RU" dirty="0" smtClean="0"/>
              <a:t>На географии - непрограммируемый калькулятор , линейка и транспортир.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Разрешено на ЕГЭ: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Наличие средств связи, электронно-вычислительной техники, фото, аудио и видеоаппаратуры, справочных материалов, письменных заметок.</a:t>
            </a:r>
          </a:p>
          <a:p>
            <a:r>
              <a:rPr lang="ru-RU" dirty="0" smtClean="0"/>
              <a:t>Вынос экзаменационных материалов, их фотографирование.</a:t>
            </a:r>
          </a:p>
          <a:p>
            <a:r>
              <a:rPr lang="ru-RU" dirty="0" smtClean="0"/>
              <a:t>Оказание содействия другим участникам ЕГЭ, передача им указанных средств и материалов.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Запрещено на ЕГЭ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275</TotalTime>
  <Words>1222</Words>
  <Application>Microsoft Office PowerPoint</Application>
  <PresentationFormat>Экран (4:3)</PresentationFormat>
  <Paragraphs>177</Paragraphs>
  <Slides>22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Единый  Государственный  Экзамен - 2017</vt:lpstr>
      <vt:lpstr>Общая информация о ЕГЭ</vt:lpstr>
      <vt:lpstr>Участники ЕГЭ</vt:lpstr>
      <vt:lpstr>Подача заявления для участия</vt:lpstr>
      <vt:lpstr>Предметы ЕГЭ</vt:lpstr>
      <vt:lpstr>Предметы по выбору</vt:lpstr>
      <vt:lpstr>Продолжительность экзаменов</vt:lpstr>
      <vt:lpstr>Разрешено на ЕГЭ:</vt:lpstr>
      <vt:lpstr>Запрещено на ЕГЭ</vt:lpstr>
      <vt:lpstr>Апелляция о нарушении установленного порядка проведения ЕГЭ</vt:lpstr>
      <vt:lpstr>Минимальное количество баллов ЕГЭ для получения аттестата</vt:lpstr>
      <vt:lpstr>Минимальное количество баллов ЕГЭ для поступления в ВУЗ</vt:lpstr>
      <vt:lpstr>Повторная сдача ЕГЭ</vt:lpstr>
      <vt:lpstr>Апелляция о несогласии с результатами ЕГЭ</vt:lpstr>
      <vt:lpstr>Результат рассмотрения апелляции</vt:lpstr>
      <vt:lpstr>Официальная информация</vt:lpstr>
      <vt:lpstr>Образовательная организация</vt:lpstr>
      <vt:lpstr>Образовательная организация</vt:lpstr>
      <vt:lpstr>Как выбрать ВУЗ</vt:lpstr>
      <vt:lpstr>Телефоны «горячей линии» на период  подготовки и проведения ГИА в 2016-2017 уч.году</vt:lpstr>
      <vt:lpstr>Режим работы телефонов  «горячей линии» МО и Н РТ</vt:lpstr>
      <vt:lpstr>Муниципальный  телефон  «горячей линии» на период  подготовки и проведения ГИА в 2016-2017 уч.году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 Государственный  Экзамен</dc:title>
  <dc:creator>user7</dc:creator>
  <cp:lastModifiedBy>Admin</cp:lastModifiedBy>
  <cp:revision>33</cp:revision>
  <dcterms:created xsi:type="dcterms:W3CDTF">2016-10-18T17:03:24Z</dcterms:created>
  <dcterms:modified xsi:type="dcterms:W3CDTF">2016-12-15T13:04:24Z</dcterms:modified>
</cp:coreProperties>
</file>